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60" r:id="rId7"/>
    <p:sldId id="259" r:id="rId8"/>
    <p:sldId id="261" r:id="rId9"/>
    <p:sldId id="258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J Henry" userId="fb916821-c354-44e7-848a-fc295c2e15ee" providerId="ADAL" clId="{4E1A0C51-AFF8-4AF4-B11D-DEDA859DFD53}"/>
    <pc:docChg chg="custSel modSld">
      <pc:chgData name="Todd J Henry" userId="fb916821-c354-44e7-848a-fc295c2e15ee" providerId="ADAL" clId="{4E1A0C51-AFF8-4AF4-B11D-DEDA859DFD53}" dt="2023-08-29T19:45:15.448" v="46" actId="313"/>
      <pc:docMkLst>
        <pc:docMk/>
      </pc:docMkLst>
      <pc:sldChg chg="modSp mod">
        <pc:chgData name="Todd J Henry" userId="fb916821-c354-44e7-848a-fc295c2e15ee" providerId="ADAL" clId="{4E1A0C51-AFF8-4AF4-B11D-DEDA859DFD53}" dt="2023-08-29T19:43:36.978" v="44" actId="20577"/>
        <pc:sldMkLst>
          <pc:docMk/>
          <pc:sldMk cId="716565345" sldId="259"/>
        </pc:sldMkLst>
        <pc:spChg chg="mod">
          <ac:chgData name="Todd J Henry" userId="fb916821-c354-44e7-848a-fc295c2e15ee" providerId="ADAL" clId="{4E1A0C51-AFF8-4AF4-B11D-DEDA859DFD53}" dt="2023-08-29T19:43:36.978" v="44" actId="20577"/>
          <ac:spMkLst>
            <pc:docMk/>
            <pc:sldMk cId="716565345" sldId="259"/>
            <ac:spMk id="3" creationId="{9E95472F-3DA8-1351-0EC1-98540D5B80F2}"/>
          </ac:spMkLst>
        </pc:spChg>
      </pc:sldChg>
      <pc:sldChg chg="modSp mod">
        <pc:chgData name="Todd J Henry" userId="fb916821-c354-44e7-848a-fc295c2e15ee" providerId="ADAL" clId="{4E1A0C51-AFF8-4AF4-B11D-DEDA859DFD53}" dt="2023-08-29T19:45:15.448" v="46" actId="313"/>
        <pc:sldMkLst>
          <pc:docMk/>
          <pc:sldMk cId="505428436" sldId="263"/>
        </pc:sldMkLst>
        <pc:spChg chg="mod">
          <ac:chgData name="Todd J Henry" userId="fb916821-c354-44e7-848a-fc295c2e15ee" providerId="ADAL" clId="{4E1A0C51-AFF8-4AF4-B11D-DEDA859DFD53}" dt="2023-08-29T19:45:15.448" v="46" actId="313"/>
          <ac:spMkLst>
            <pc:docMk/>
            <pc:sldMk cId="505428436" sldId="263"/>
            <ac:spMk id="3" creationId="{9B9364F0-18BB-583A-0E01-5EF79211C6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36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2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29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09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1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3AF42A-F5D2-4863-983E-A98A9FC4281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966288-F3D9-474D-B809-DCC5DCA2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9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dvance@louisiana.ed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4036-4965-674E-20D6-1E8A5E4E2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05" y="685800"/>
            <a:ext cx="9538281" cy="1847675"/>
          </a:xfrm>
        </p:spPr>
        <p:txBody>
          <a:bodyPr/>
          <a:lstStyle/>
          <a:p>
            <a:r>
              <a:rPr lang="en-US" dirty="0"/>
              <a:t>Advance Program Grants: An Overview</a:t>
            </a:r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EEC37A99-C20F-BEB3-B3C8-54902A766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635"/>
            <a:ext cx="7063994" cy="3973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27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C219-953A-30A2-E82F-150E3ADC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31" y="267378"/>
            <a:ext cx="7236453" cy="1141544"/>
          </a:xfrm>
        </p:spPr>
        <p:txBody>
          <a:bodyPr>
            <a:noAutofit/>
          </a:bodyPr>
          <a:lstStyle/>
          <a:p>
            <a:r>
              <a:rPr lang="en-US" sz="3600" dirty="0"/>
              <a:t>Advance Course Design &amp; </a:t>
            </a:r>
            <a:br>
              <a:rPr lang="en-US" sz="3600" dirty="0"/>
            </a:br>
            <a:r>
              <a:rPr lang="en-US" sz="3600" dirty="0"/>
              <a:t>improvement Grants - $3000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199CF-57A7-26D3-DB7C-3F75EAEAC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31" y="1422961"/>
            <a:ext cx="11362380" cy="5174980"/>
          </a:xfrm>
          <a:solidFill>
            <a:srgbClr val="007FAC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Proposal content guidelines </a:t>
            </a:r>
            <a:r>
              <a:rPr lang="en-US" sz="2000" b="1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ADVANCE Program G</a:t>
            </a:r>
            <a:r>
              <a:rPr lang="en-US" sz="20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rants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of Recipient: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of Research Grant: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 and Department Name: Proposals must be routed through Department Chair and Dean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Abstract of Project (500 words or less), including the significance of findings or work accomplished.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students!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Total number of students involved.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course will be impacted and how?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any publications, presentations, performances, or joint inter-professional work that may support this project.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Provide a detailed budget describing how the grant monies will be spent.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List any plans for future sustainability or funding.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000" dirty="0"/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080DE3F6-3FDE-2347-A313-1338237C4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72" y="5077052"/>
            <a:ext cx="2703804" cy="1520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17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3A78-7EE5-7268-4D03-90F35627A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01" y="264253"/>
            <a:ext cx="10257637" cy="843094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 Faculty Grants - $5000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D483B-9870-E5C4-70A5-D1C06F95618E}"/>
              </a:ext>
            </a:extLst>
          </p:cNvPr>
          <p:cNvSpPr txBox="1"/>
          <p:nvPr/>
        </p:nvSpPr>
        <p:spPr>
          <a:xfrm>
            <a:off x="423201" y="1241571"/>
            <a:ext cx="11489166" cy="5047536"/>
          </a:xfrm>
          <a:prstGeom prst="rect">
            <a:avLst/>
          </a:prstGeom>
          <a:solidFill>
            <a:srgbClr val="007FAC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Proposal content guidelines </a:t>
            </a:r>
            <a:r>
              <a:rPr lang="en-US" sz="2000" b="1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ADVANCE Program G</a:t>
            </a:r>
            <a:r>
              <a:rPr lang="en-US" sz="20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rants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of Recipient: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of Research Grant: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 and Department Name: Proposals must be routed through Department Chair and Dean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Abstract of Project (500 words or less), including the significance of findings or work accomplished.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students!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Total number of students involved.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the funds impac</a:t>
            </a:r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the faculty and/or students receiving/directly involved with the funding?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any publications, presentations, performances, or joint inter-professional work that may support this project.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Provide a detailed budget describing how the grant monies will be spent.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List any plans for future sustainability or funding.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F5DC348-8CDF-5136-B1A2-DEA1448B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99" y="4815470"/>
            <a:ext cx="2619800" cy="147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89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7C46-F320-8F97-D280-89F4E524A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107" y="308739"/>
            <a:ext cx="11273786" cy="832606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 Equipment Grants -$10,000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5472F-3DA8-1351-0EC1-98540D5B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209" y="1434519"/>
            <a:ext cx="8979907" cy="2265025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largest grants provided through the Advance Program.  </a:t>
            </a:r>
          </a:p>
          <a:p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Deans of each college choose a proposal submitted to their office for funding. 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Advance Program funds should benefit undergraduate researchers.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kern="1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SCRCS will requests a copy of the </a:t>
            </a:r>
            <a:r>
              <a:rPr lang="en-US" sz="2000" b="1" u="sng" kern="1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funded proposal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a Budget Proposal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kern="15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4DC6C-864B-9F58-8F7E-44C6BF6CF864}"/>
              </a:ext>
            </a:extLst>
          </p:cNvPr>
          <p:cNvSpPr txBox="1"/>
          <p:nvPr/>
        </p:nvSpPr>
        <p:spPr>
          <a:xfrm>
            <a:off x="533209" y="3699544"/>
            <a:ext cx="59959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Funded projects are managed by SCRCS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kern="1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Faculty (PIs) must have a </a:t>
            </a:r>
            <a:r>
              <a:rPr lang="en-US" sz="2000" b="1" kern="1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LaCarte</a:t>
            </a:r>
            <a:r>
              <a:rPr lang="en-US" sz="2000" b="1" kern="1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Card to spend funds.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000" b="1" kern="1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kern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 purchases may require the use of a purchase requisition.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000" b="1" kern="1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kern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purchases must follow University guidelines. </a:t>
            </a:r>
            <a:endParaRPr lang="en-US" sz="2000" b="1" kern="1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F0CCA77-043D-7010-B2A0-DC518B61D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41" y="4647563"/>
            <a:ext cx="3715658" cy="209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56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0A0F-7D27-6776-3D76-4B9E4F947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99" y="425741"/>
            <a:ext cx="10590592" cy="991999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 Student Travel Grants</a:t>
            </a:r>
            <a:br>
              <a:rPr lang="en-US" dirty="0"/>
            </a:br>
            <a:r>
              <a:rPr lang="en-US" sz="2200" dirty="0"/>
              <a:t>number &amp; </a:t>
            </a:r>
            <a:r>
              <a:rPr lang="en-US" sz="2700" dirty="0"/>
              <a:t>amounts vary with funding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70478-7989-345B-CD3C-C29B8BDF0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99" y="1516312"/>
            <a:ext cx="8904405" cy="19378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complete a Microsoft form that includes their abstract (equivalent based on  discipline), program or proof of abstract acceptance (or equivalent), and a faculty support letter.  </a:t>
            </a: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042A9-C7BA-5A7F-2CAB-9386C41CD55F}"/>
              </a:ext>
            </a:extLst>
          </p:cNvPr>
          <p:cNvSpPr txBox="1"/>
          <p:nvPr/>
        </p:nvSpPr>
        <p:spPr>
          <a:xfrm>
            <a:off x="541599" y="3145278"/>
            <a:ext cx="699171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are required to provide receipts for all expenditures.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 statements are not acceptable proof of travel expenses.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be reimbursed post-travel.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Airfare can only be reimbursed if it is not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booked through Christopherson Business Travel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travel on the Purchasing website).</a:t>
            </a:r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3612F24B-526A-0F03-99B0-062D2E28C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89" y="4360864"/>
            <a:ext cx="3682482" cy="2071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80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A05F-87CF-7C9A-693D-936409D72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85" y="190850"/>
            <a:ext cx="11078107" cy="68999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Mini Grants - $2000 </a:t>
            </a:r>
            <a:r>
              <a:rPr lang="en-US" sz="2200" dirty="0"/>
              <a:t>Funding is provided by the research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E1BA2-AD64-76A0-E122-A88CA42B08F5}"/>
              </a:ext>
            </a:extLst>
          </p:cNvPr>
          <p:cNvSpPr txBox="1"/>
          <p:nvPr/>
        </p:nvSpPr>
        <p:spPr>
          <a:xfrm>
            <a:off x="339785" y="950949"/>
            <a:ext cx="11295267" cy="5632311"/>
          </a:xfrm>
          <a:prstGeom prst="rect">
            <a:avLst/>
          </a:prstGeom>
          <a:solidFill>
            <a:srgbClr val="007FAC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SCRCS manages the distribution and final reports for these grants.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SPFAC tracks distribution of the funds and provides account numbers. 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of Recipient: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of Research Grant: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 and Department Name: Proposals must be routed through Department Chair and Dean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Abstract of Project (500 words or less), including the significance of findings or work accomplished.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students!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Total number of students involved.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the funds impac</a:t>
            </a:r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the faculty and/or students receiving/directly involved with the funding?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any publications, presentations, performances, or joint inter-professional work that may support this project.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Provide a detailed budget describing how the grant monies will be spent.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List any plans for future sustainability or funding.</a:t>
            </a:r>
            <a:endParaRPr lang="en-US" sz="2000" dirty="0"/>
          </a:p>
        </p:txBody>
      </p:sp>
      <p:pic>
        <p:nvPicPr>
          <p:cNvPr id="8" name="Picture 7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572B038-C75E-17B7-276E-DBE0E7B1E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64" y="5281900"/>
            <a:ext cx="2222758" cy="125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99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86D7-F529-F8FD-2428-F4015D879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644" y="1586214"/>
            <a:ext cx="11187164" cy="672519"/>
          </a:xfrm>
          <a:solidFill>
            <a:srgbClr val="007FAC"/>
          </a:solidFill>
        </p:spPr>
        <p:txBody>
          <a:bodyPr>
            <a:noAutofit/>
          </a:bodyPr>
          <a:lstStyle/>
          <a:p>
            <a:r>
              <a:rPr lang="en-US" sz="3600" dirty="0"/>
              <a:t>Submission of Grants managed by </a:t>
            </a:r>
            <a:r>
              <a:rPr lang="en-US" sz="3600" dirty="0" err="1"/>
              <a:t>Scrcs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364F0-18BB-583A-0E01-5EF79211C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44" y="2301684"/>
            <a:ext cx="11187164" cy="4378354"/>
          </a:xfrm>
          <a:solidFill>
            <a:srgbClr val="007FAC"/>
          </a:solidFill>
        </p:spPr>
        <p:txBody>
          <a:bodyPr>
            <a:normAutofit fontScale="92500"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Grants and Mini-grants are submitted to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Advance@louisiana.edu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Equipment Grants are submitted to each Dean’s Office.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Grants are reviewed by faculty committees 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Deans’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submitted that include faculty stipends have not been supported by the review committees so far, but stipends are not against the rules for all grants. 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and their deadlines are advertised at advance.louisiana.edu. They are also announced on social media, and through University email announcements. 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information about Advance Grants can also be found on the website. 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LaCOEUR is the steering committee that ensures fair competition for all grants. </a:t>
            </a: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E11F3-2006-C480-550E-5A8E8120B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44" y="177962"/>
            <a:ext cx="6524968" cy="136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C4794E-A4AC-42E1-A99F-469C912E0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35754-6401-9A6A-F72A-350542C15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41911"/>
            <a:ext cx="5408613" cy="2197663"/>
          </a:xfrm>
        </p:spPr>
        <p:txBody>
          <a:bodyPr>
            <a:normAutofit/>
          </a:bodyPr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5AD20-54F8-89D9-02E2-EC0E0A81C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2942827"/>
            <a:ext cx="4264026" cy="81202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798159DC-A6C4-4AA8-A82F-DF0678B9E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09AE6-A1C8-A851-3E12-20CB6CF61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7" r="-3" b="-3"/>
          <a:stretch/>
        </p:blipFill>
        <p:spPr>
          <a:xfrm>
            <a:off x="797205" y="786114"/>
            <a:ext cx="4809744" cy="2562724"/>
          </a:xfrm>
          <a:custGeom>
            <a:avLst/>
            <a:gdLst/>
            <a:ahLst/>
            <a:cxnLst/>
            <a:rect l="l" t="t" r="r" b="b"/>
            <a:pathLst>
              <a:path w="4809744" h="2562724">
                <a:moveTo>
                  <a:pt x="478762" y="0"/>
                </a:moveTo>
                <a:lnTo>
                  <a:pt x="4809744" y="0"/>
                </a:lnTo>
                <a:lnTo>
                  <a:pt x="4809744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</p:spPr>
      </p:pic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4D70ECB-953D-FEBA-6478-8488C6AAC6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r="-3" b="11202"/>
          <a:stretch/>
        </p:blipFill>
        <p:spPr>
          <a:xfrm>
            <a:off x="797779" y="3513437"/>
            <a:ext cx="4809744" cy="2246151"/>
          </a:xfrm>
          <a:custGeom>
            <a:avLst/>
            <a:gdLst/>
            <a:ahLst/>
            <a:cxnLst/>
            <a:rect l="l" t="t" r="r" b="b"/>
            <a:pathLst>
              <a:path w="4809744" h="2246151">
                <a:moveTo>
                  <a:pt x="0" y="0"/>
                </a:moveTo>
                <a:lnTo>
                  <a:pt x="4809744" y="0"/>
                </a:lnTo>
                <a:lnTo>
                  <a:pt x="4809744" y="1767389"/>
                </a:lnTo>
                <a:lnTo>
                  <a:pt x="4330982" y="2246151"/>
                </a:lnTo>
                <a:lnTo>
                  <a:pt x="0" y="2246151"/>
                </a:lnTo>
                <a:close/>
              </a:path>
            </a:pathLst>
          </a:cu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3F1EA3-2BA1-4FF3-9B83-CE9C6C8D2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8C902E-5109-4A69-9174-42EA8E794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BE8D63-622B-4B9D-A2EE-A837D22A6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CD3F5D-A0D5-4035-9B35-6D30C012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13DD18-75A1-4A3F-AB15-8F1374835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39B40C-106C-46CC-A106-B4D292469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682255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07756E0186B458FD8B4663F7AE7EF" ma:contentTypeVersion="16" ma:contentTypeDescription="Create a new document." ma:contentTypeScope="" ma:versionID="0b0b841684c29547512f2af22d468d4c">
  <xsd:schema xmlns:xsd="http://www.w3.org/2001/XMLSchema" xmlns:xs="http://www.w3.org/2001/XMLSchema" xmlns:p="http://schemas.microsoft.com/office/2006/metadata/properties" xmlns:ns3="3f9a9a9b-47b7-40d7-866d-e0f90d7684b3" xmlns:ns4="3b0c4709-1d5e-4f53-a1cf-fb2b257b6cf2" targetNamespace="http://schemas.microsoft.com/office/2006/metadata/properties" ma:root="true" ma:fieldsID="11465da2088f00dde9137e756bec7957" ns3:_="" ns4:_="">
    <xsd:import namespace="3f9a9a9b-47b7-40d7-866d-e0f90d7684b3"/>
    <xsd:import namespace="3b0c4709-1d5e-4f53-a1cf-fb2b257b6c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a9a9b-47b7-40d7-866d-e0f90d768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c4709-1d5e-4f53-a1cf-fb2b257b6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9a9a9b-47b7-40d7-866d-e0f90d7684b3" xsi:nil="true"/>
  </documentManagement>
</p:properties>
</file>

<file path=customXml/itemProps1.xml><?xml version="1.0" encoding="utf-8"?>
<ds:datastoreItem xmlns:ds="http://schemas.openxmlformats.org/officeDocument/2006/customXml" ds:itemID="{0EFFB33A-D3D6-4C43-B971-34F10E8D86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a9a9b-47b7-40d7-866d-e0f90d7684b3"/>
    <ds:schemaRef ds:uri="3b0c4709-1d5e-4f53-a1cf-fb2b257b6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BFFFC6-016D-4B48-8DFD-EBAF515A58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B97D61-8C90-498F-9533-1642FE395553}">
  <ds:schemaRefs>
    <ds:schemaRef ds:uri="3f9a9a9b-47b7-40d7-866d-e0f90d7684b3"/>
    <ds:schemaRef ds:uri="3b0c4709-1d5e-4f53-a1cf-fb2b257b6cf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</TotalTime>
  <Words>746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Slice</vt:lpstr>
      <vt:lpstr>Advance Program Grants: An Overview</vt:lpstr>
      <vt:lpstr>Advance Course Design &amp;  improvement Grants - $3000</vt:lpstr>
      <vt:lpstr>Advance Faculty Grants - $5000</vt:lpstr>
      <vt:lpstr>Advance Equipment Grants -$10,000</vt:lpstr>
      <vt:lpstr>Advance Student Travel Grants number &amp; amounts vary with funding </vt:lpstr>
      <vt:lpstr>Mini Grants - $2000 Funding is provided by the research office</vt:lpstr>
      <vt:lpstr>Submission of Grants managed by Scrcs</vt:lpstr>
      <vt:lpstr>Thank you </vt:lpstr>
    </vt:vector>
  </TitlesOfParts>
  <Company>University of Louisiana at Lafayette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Grants: An Overview</dc:title>
  <dc:creator>Todd J Henry</dc:creator>
  <cp:lastModifiedBy>Todd J Henry</cp:lastModifiedBy>
  <cp:revision>3</cp:revision>
  <dcterms:created xsi:type="dcterms:W3CDTF">2023-06-15T20:11:31Z</dcterms:created>
  <dcterms:modified xsi:type="dcterms:W3CDTF">2023-08-29T19:45:26Z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2023-06-15T20:26:31Z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c8dcec59-4cfc-47af-981b-6107a509e614</vt:lpwstr>
  </property>
  <property fmtid="{D5CDD505-2E9C-101B-9397-08002B2CF9AE}" pid="8" name="MSIP_Label_638202f9-8d41-4950-b014-f183e397b746_ContentBits">
    <vt:lpwstr>0</vt:lpwstr>
  </property>
  <property fmtid="{D5CDD505-2E9C-101B-9397-08002B2CF9AE}" pid="9" name="ContentTypeId">
    <vt:lpwstr>0x0101009B507756E0186B458FD8B4663F7AE7EF</vt:lpwstr>
  </property>
</Properties>
</file>