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itchFamily="2" charset="0"/>
      <p:regular r:id="rId19"/>
      <p:bold r:id="rId20"/>
      <p:italic r:id="rId21"/>
      <p:boldItalic r:id="rId22"/>
    </p:embeddedFont>
    <p:embeddedFont>
      <p:font typeface="DM Sans Bold" charset="0"/>
      <p:regular r:id="rId23"/>
    </p:embeddedFont>
    <p:embeddedFont>
      <p:font typeface="Univers" panose="020B0503020202020204" pitchFamily="34" charset="0"/>
      <p:regular r:id="rId24"/>
      <p:bold r:id="rId25"/>
    </p:embeddedFont>
    <p:embeddedFont>
      <p:font typeface="Univers Bold" panose="020B0703030502020204" charset="0"/>
      <p:regular r:id="rId26"/>
    </p:embeddedFont>
    <p:embeddedFont>
      <p:font typeface="Univers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 Thibodeaux" userId="448fe158-d22c-4d71-bf6c-2eebe24a791d" providerId="ADAL" clId="{7809699D-FA6E-4DA2-B618-E196DC5F6571}"/>
    <pc:docChg chg="modSld">
      <pc:chgData name="Jessica M Thibodeaux" userId="448fe158-d22c-4d71-bf6c-2eebe24a791d" providerId="ADAL" clId="{7809699D-FA6E-4DA2-B618-E196DC5F6571}" dt="2023-08-27T22:08:22.009" v="8" actId="1582"/>
      <pc:docMkLst>
        <pc:docMk/>
      </pc:docMkLst>
      <pc:sldChg chg="addSp modSp mod">
        <pc:chgData name="Jessica M Thibodeaux" userId="448fe158-d22c-4d71-bf6c-2eebe24a791d" providerId="ADAL" clId="{7809699D-FA6E-4DA2-B618-E196DC5F6571}" dt="2023-08-27T22:08:22.009" v="8" actId="1582"/>
        <pc:sldMkLst>
          <pc:docMk/>
          <pc:sldMk cId="0" sldId="264"/>
        </pc:sldMkLst>
        <pc:spChg chg="add mod">
          <ac:chgData name="Jessica M Thibodeaux" userId="448fe158-d22c-4d71-bf6c-2eebe24a791d" providerId="ADAL" clId="{7809699D-FA6E-4DA2-B618-E196DC5F6571}" dt="2023-08-27T22:08:01.987" v="4" actId="1076"/>
          <ac:spMkLst>
            <pc:docMk/>
            <pc:sldMk cId="0" sldId="264"/>
            <ac:spMk id="15" creationId="{B75C6931-D9DC-1F7D-B592-912013724108}"/>
          </ac:spMkLst>
        </pc:spChg>
        <pc:spChg chg="add mod">
          <ac:chgData name="Jessica M Thibodeaux" userId="448fe158-d22c-4d71-bf6c-2eebe24a791d" providerId="ADAL" clId="{7809699D-FA6E-4DA2-B618-E196DC5F6571}" dt="2023-08-27T22:08:22.009" v="8" actId="1582"/>
          <ac:spMkLst>
            <pc:docMk/>
            <pc:sldMk cId="0" sldId="264"/>
            <ac:spMk id="16" creationId="{29A4B9DD-0696-1175-CEDC-AF98071935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sv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44.sv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1.svg"/><Relationship Id="rId5" Type="http://schemas.openxmlformats.org/officeDocument/2006/relationships/image" Target="../media/image32.svg"/><Relationship Id="rId10" Type="http://schemas.openxmlformats.org/officeDocument/2006/relationships/image" Target="../media/image50.png"/><Relationship Id="rId4" Type="http://schemas.openxmlformats.org/officeDocument/2006/relationships/image" Target="../media/image31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1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8.svg"/><Relationship Id="rId10" Type="http://schemas.openxmlformats.org/officeDocument/2006/relationships/image" Target="../media/image35.sv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CE18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5630" y="3113402"/>
            <a:ext cx="10620170" cy="348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Univers Bold"/>
              </a:rPr>
              <a:t>ASRE PATHWAYS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64117" y="6564627"/>
            <a:ext cx="6561683" cy="111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Univers Italics"/>
              </a:rPr>
              <a:t>Student Center for Research, Creativity, &amp; Scholarship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6418" y="2434622"/>
            <a:ext cx="10575895" cy="7530172"/>
          </a:xfrm>
          <a:custGeom>
            <a:avLst/>
            <a:gdLst/>
            <a:ahLst/>
            <a:cxnLst/>
            <a:rect l="l" t="t" r="r" b="b"/>
            <a:pathLst>
              <a:path w="10575895" h="7530172">
                <a:moveTo>
                  <a:pt x="0" y="0"/>
                </a:moveTo>
                <a:lnTo>
                  <a:pt x="10575896" y="0"/>
                </a:lnTo>
                <a:lnTo>
                  <a:pt x="10575896" y="7530172"/>
                </a:lnTo>
                <a:lnTo>
                  <a:pt x="0" y="75301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73718" y="320072"/>
            <a:ext cx="1014159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CE181E"/>
                </a:solidFill>
                <a:latin typeface="DM Sans Bold"/>
              </a:rPr>
              <a:t>PATHWAYS-STUDENT VIEW: CHECKLIST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15309" y="5529705"/>
            <a:ext cx="4443991" cy="395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CE181E"/>
                </a:solidFill>
                <a:latin typeface="Univers Bold"/>
              </a:rPr>
              <a:t>Students can view which requirements have been completed and which ones still need completing.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18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20216" y="6757088"/>
            <a:ext cx="13359005" cy="2715842"/>
          </a:xfrm>
          <a:custGeom>
            <a:avLst/>
            <a:gdLst/>
            <a:ahLst/>
            <a:cxnLst/>
            <a:rect l="l" t="t" r="r" b="b"/>
            <a:pathLst>
              <a:path w="13359005" h="2715842">
                <a:moveTo>
                  <a:pt x="0" y="0"/>
                </a:moveTo>
                <a:lnTo>
                  <a:pt x="13359005" y="0"/>
                </a:lnTo>
                <a:lnTo>
                  <a:pt x="13359005" y="2715841"/>
                </a:lnTo>
                <a:lnTo>
                  <a:pt x="0" y="2715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7575" y="2289916"/>
            <a:ext cx="9074997" cy="7479796"/>
          </a:xfrm>
          <a:custGeom>
            <a:avLst/>
            <a:gdLst/>
            <a:ahLst/>
            <a:cxnLst/>
            <a:rect l="l" t="t" r="r" b="b"/>
            <a:pathLst>
              <a:path w="9074997" h="7479796">
                <a:moveTo>
                  <a:pt x="0" y="0"/>
                </a:moveTo>
                <a:lnTo>
                  <a:pt x="9074997" y="0"/>
                </a:lnTo>
                <a:lnTo>
                  <a:pt x="9074997" y="7479796"/>
                </a:lnTo>
                <a:lnTo>
                  <a:pt x="0" y="7479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124" b="-312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7575" y="1566592"/>
            <a:ext cx="7467870" cy="1446649"/>
          </a:xfrm>
          <a:custGeom>
            <a:avLst/>
            <a:gdLst/>
            <a:ahLst/>
            <a:cxnLst/>
            <a:rect l="l" t="t" r="r" b="b"/>
            <a:pathLst>
              <a:path w="7467870" h="1446649">
                <a:moveTo>
                  <a:pt x="0" y="0"/>
                </a:moveTo>
                <a:lnTo>
                  <a:pt x="7467871" y="0"/>
                </a:lnTo>
                <a:lnTo>
                  <a:pt x="7467871" y="1446649"/>
                </a:lnTo>
                <a:lnTo>
                  <a:pt x="0" y="14466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4206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586083" y="7445383"/>
            <a:ext cx="2594390" cy="782880"/>
            <a:chOff x="0" y="0"/>
            <a:chExt cx="683296" cy="2061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3296" cy="206190"/>
            </a:xfrm>
            <a:custGeom>
              <a:avLst/>
              <a:gdLst/>
              <a:ahLst/>
              <a:cxnLst/>
              <a:rect l="l" t="t" r="r" b="b"/>
              <a:pathLst>
                <a:path w="683296" h="206190">
                  <a:moveTo>
                    <a:pt x="0" y="0"/>
                  </a:moveTo>
                  <a:lnTo>
                    <a:pt x="683296" y="0"/>
                  </a:lnTo>
                  <a:lnTo>
                    <a:pt x="683296" y="206190"/>
                  </a:lnTo>
                  <a:lnTo>
                    <a:pt x="0" y="20619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42875">
              <a:solidFill>
                <a:srgbClr val="CE181E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64718" y="7059074"/>
            <a:ext cx="1555498" cy="1555498"/>
          </a:xfrm>
          <a:custGeom>
            <a:avLst/>
            <a:gdLst/>
            <a:ahLst/>
            <a:cxnLst/>
            <a:rect l="l" t="t" r="r" b="b"/>
            <a:pathLst>
              <a:path w="1555498" h="1555498">
                <a:moveTo>
                  <a:pt x="0" y="0"/>
                </a:moveTo>
                <a:lnTo>
                  <a:pt x="1555498" y="0"/>
                </a:lnTo>
                <a:lnTo>
                  <a:pt x="1555498" y="1555498"/>
                </a:lnTo>
                <a:lnTo>
                  <a:pt x="0" y="15554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77575" y="1566592"/>
            <a:ext cx="7467870" cy="1446649"/>
            <a:chOff x="0" y="0"/>
            <a:chExt cx="1966847" cy="3810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66847" cy="381010"/>
            </a:xfrm>
            <a:custGeom>
              <a:avLst/>
              <a:gdLst/>
              <a:ahLst/>
              <a:cxnLst/>
              <a:rect l="l" t="t" r="r" b="b"/>
              <a:pathLst>
                <a:path w="1966847" h="381010">
                  <a:moveTo>
                    <a:pt x="0" y="0"/>
                  </a:moveTo>
                  <a:lnTo>
                    <a:pt x="1966847" y="0"/>
                  </a:lnTo>
                  <a:lnTo>
                    <a:pt x="1966847" y="381010"/>
                  </a:lnTo>
                  <a:lnTo>
                    <a:pt x="0" y="38101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52572" y="6757088"/>
            <a:ext cx="8326649" cy="2715842"/>
            <a:chOff x="0" y="0"/>
            <a:chExt cx="2193027" cy="7152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3027" cy="715283"/>
            </a:xfrm>
            <a:custGeom>
              <a:avLst/>
              <a:gdLst/>
              <a:ahLst/>
              <a:cxnLst/>
              <a:rect l="l" t="t" r="r" b="b"/>
              <a:pathLst>
                <a:path w="2193027" h="715283">
                  <a:moveTo>
                    <a:pt x="0" y="0"/>
                  </a:moveTo>
                  <a:lnTo>
                    <a:pt x="2193027" y="0"/>
                  </a:lnTo>
                  <a:lnTo>
                    <a:pt x="2193027" y="715283"/>
                  </a:lnTo>
                  <a:lnTo>
                    <a:pt x="0" y="715283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234218" y="276642"/>
            <a:ext cx="12921549" cy="1296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1"/>
              </a:lnSpc>
            </a:pPr>
            <a:r>
              <a:rPr lang="en-US" sz="9101">
                <a:solidFill>
                  <a:srgbClr val="FFFFFF"/>
                </a:solidFill>
                <a:latin typeface="DM Sans Bold"/>
              </a:rPr>
              <a:t>ADMINISTRATOR VIEW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53433" y="1604692"/>
            <a:ext cx="9202334" cy="5152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FFFFFF"/>
                </a:solidFill>
                <a:latin typeface="DM Sans"/>
              </a:rPr>
              <a:t>2-4 departmental organization administrators to approve</a:t>
            </a:r>
          </a:p>
          <a:p>
            <a:pPr>
              <a:lnSpc>
                <a:spcPts val="4070"/>
              </a:lnSpc>
            </a:pPr>
            <a:endParaRPr lang="en-US" sz="3700">
              <a:solidFill>
                <a:srgbClr val="FFFFFF"/>
              </a:solidFill>
              <a:latin typeface="DM Sans"/>
            </a:endParaRP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FFFFFF"/>
                </a:solidFill>
                <a:latin typeface="DM Sans"/>
              </a:rPr>
              <a:t>Emails come from Presence/Pathways</a:t>
            </a:r>
          </a:p>
          <a:p>
            <a:pPr>
              <a:lnSpc>
                <a:spcPts val="4070"/>
              </a:lnSpc>
            </a:pPr>
            <a:endParaRPr lang="en-US" sz="3700">
              <a:solidFill>
                <a:srgbClr val="FFFFFF"/>
              </a:solidFill>
              <a:latin typeface="DM Sans"/>
            </a:endParaRP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FFFFFF"/>
                </a:solidFill>
                <a:latin typeface="DM Sans"/>
              </a:rPr>
              <a:t>Select "View Entire Response" NOT "Approve Response"</a:t>
            </a:r>
          </a:p>
          <a:p>
            <a:pPr>
              <a:lnSpc>
                <a:spcPts val="4070"/>
              </a:lnSpc>
            </a:pPr>
            <a:endParaRPr lang="en-US" sz="3700">
              <a:solidFill>
                <a:srgbClr val="FFFFFF"/>
              </a:solidFill>
              <a:latin typeface="DM Sans"/>
            </a:endParaRPr>
          </a:p>
          <a:p>
            <a:pPr marL="798931" lvl="1" indent="-399466">
              <a:lnSpc>
                <a:spcPts val="4070"/>
              </a:lnSpc>
              <a:buFont typeface="Arial"/>
              <a:buChar char="•"/>
            </a:pPr>
            <a:r>
              <a:rPr lang="en-US" sz="3700">
                <a:solidFill>
                  <a:srgbClr val="FFFFFF"/>
                </a:solidFill>
                <a:latin typeface="DM Sans"/>
              </a:rPr>
              <a:t>Admin Dashboard will show forms awaiting approvals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211607" y="1787525"/>
            <a:ext cx="8047693" cy="5355374"/>
          </a:xfrm>
          <a:custGeom>
            <a:avLst/>
            <a:gdLst/>
            <a:ahLst/>
            <a:cxnLst/>
            <a:rect l="l" t="t" r="r" b="b"/>
            <a:pathLst>
              <a:path w="8047693" h="5355374">
                <a:moveTo>
                  <a:pt x="0" y="0"/>
                </a:moveTo>
                <a:lnTo>
                  <a:pt x="8047693" y="0"/>
                </a:lnTo>
                <a:lnTo>
                  <a:pt x="8047693" y="5355374"/>
                </a:lnTo>
                <a:lnTo>
                  <a:pt x="0" y="5355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6164">
            <a:off x="14689814" y="6462961"/>
            <a:ext cx="3139127" cy="3261431"/>
          </a:xfrm>
          <a:custGeom>
            <a:avLst/>
            <a:gdLst/>
            <a:ahLst/>
            <a:cxnLst/>
            <a:rect l="l" t="t" r="r" b="b"/>
            <a:pathLst>
              <a:path w="3139127" h="3261431">
                <a:moveTo>
                  <a:pt x="0" y="0"/>
                </a:moveTo>
                <a:lnTo>
                  <a:pt x="3139128" y="0"/>
                </a:lnTo>
                <a:lnTo>
                  <a:pt x="3139128" y="3261431"/>
                </a:lnTo>
                <a:lnTo>
                  <a:pt x="0" y="3261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56246" y="365125"/>
            <a:ext cx="8843138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CE181E"/>
                </a:solidFill>
                <a:latin typeface="DM Sans Bold"/>
              </a:rPr>
              <a:t>COMPLETION!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30419"/>
            <a:ext cx="7866675" cy="489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000000"/>
                </a:solidFill>
                <a:latin typeface="DM Sans"/>
              </a:rPr>
              <a:t>Once all events are completed and approved, and courses are passed, the student will receive a designation on their transcript notating the Pathway they achieved.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C1C5C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88277" y="5900267"/>
            <a:ext cx="572606" cy="367183"/>
          </a:xfrm>
          <a:custGeom>
            <a:avLst/>
            <a:gdLst/>
            <a:ahLst/>
            <a:cxnLst/>
            <a:rect l="l" t="t" r="r" b="b"/>
            <a:pathLst>
              <a:path w="572606" h="367183">
                <a:moveTo>
                  <a:pt x="0" y="0"/>
                </a:moveTo>
                <a:lnTo>
                  <a:pt x="572606" y="0"/>
                </a:lnTo>
                <a:lnTo>
                  <a:pt x="572606" y="367183"/>
                </a:lnTo>
                <a:lnTo>
                  <a:pt x="0" y="367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23810" y="6400803"/>
            <a:ext cx="301539" cy="430770"/>
          </a:xfrm>
          <a:custGeom>
            <a:avLst/>
            <a:gdLst/>
            <a:ahLst/>
            <a:cxnLst/>
            <a:rect l="l" t="t" r="r" b="b"/>
            <a:pathLst>
              <a:path w="301539" h="430770">
                <a:moveTo>
                  <a:pt x="0" y="0"/>
                </a:moveTo>
                <a:lnTo>
                  <a:pt x="301539" y="0"/>
                </a:lnTo>
                <a:lnTo>
                  <a:pt x="301539" y="430771"/>
                </a:lnTo>
                <a:lnTo>
                  <a:pt x="0" y="430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45946" y="3130544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819644"/>
            <a:ext cx="5722116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questions or want to get started?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0968" y="5921375"/>
            <a:ext cx="6985148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DM Sans"/>
              </a:rPr>
              <a:t>jessica.thibodeaux@louisiana.edu</a:t>
            </a:r>
          </a:p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DM Sans"/>
              </a:rPr>
              <a:t>Dupre' Library Room 102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64311" y="5143500"/>
            <a:ext cx="5324328" cy="4366073"/>
          </a:xfrm>
          <a:custGeom>
            <a:avLst/>
            <a:gdLst/>
            <a:ahLst/>
            <a:cxnLst/>
            <a:rect l="l" t="t" r="r" b="b"/>
            <a:pathLst>
              <a:path w="5324328" h="4366073">
                <a:moveTo>
                  <a:pt x="0" y="0"/>
                </a:moveTo>
                <a:lnTo>
                  <a:pt x="5324329" y="0"/>
                </a:lnTo>
                <a:lnTo>
                  <a:pt x="5324329" y="4366073"/>
                </a:lnTo>
                <a:lnTo>
                  <a:pt x="0" y="4366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2745" y="298644"/>
            <a:ext cx="8906953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0"/>
              </a:lnSpc>
            </a:pPr>
            <a:r>
              <a:rPr lang="en-US" sz="7500">
                <a:solidFill>
                  <a:srgbClr val="CE181E"/>
                </a:solidFill>
                <a:latin typeface="Univers Bold"/>
              </a:rPr>
              <a:t>WHAT ARE </a:t>
            </a:r>
          </a:p>
          <a:p>
            <a:pPr>
              <a:lnSpc>
                <a:spcPts val="8250"/>
              </a:lnSpc>
            </a:pPr>
            <a:r>
              <a:rPr lang="en-US" sz="7500">
                <a:solidFill>
                  <a:srgbClr val="CE181E"/>
                </a:solidFill>
                <a:latin typeface="Univers Bold"/>
              </a:rPr>
              <a:t>ASRE PATHWAYS?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4311" y="2439578"/>
            <a:ext cx="8442235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CE181E"/>
                </a:solidFill>
                <a:latin typeface="Univers Bold"/>
              </a:rPr>
              <a:t>Advance Student Research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64311" y="2969809"/>
            <a:ext cx="10364443" cy="202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Univers"/>
              </a:rPr>
              <a:t>ADVANCE is the Quality Enhancement Plan (QEP) for the University of Louisiana at Lafayette. In the QEP was a measure to create a Student Center for Research.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36807" y="6234555"/>
            <a:ext cx="9043199" cy="251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Univers"/>
              </a:rPr>
              <a:t>ASRE (Advance Student Research Experience) Pathways are a combination of curricular and co-curricular components that include discipline specific skills determined by the department.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321788" y="370328"/>
          <a:ext cx="15657705" cy="7200900"/>
        </p:xfrm>
        <a:graphic>
          <a:graphicData uri="http://schemas.openxmlformats.org/drawingml/2006/table">
            <a:tbl>
              <a:tblPr/>
              <a:tblGrid>
                <a:gridCol w="380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0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55614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Univers Bold"/>
                        </a:rPr>
                        <a:t>Advance Pathways Actions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8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Univers Bold"/>
                        </a:rPr>
                        <a:t>Advance Pathway Basic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8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Univers Bold"/>
                        </a:rPr>
                        <a:t>Advance Pathway Distinction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8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FFFFFF"/>
                          </a:solidFill>
                          <a:latin typeface="Univers Bold"/>
                        </a:rPr>
                        <a:t>Advance Pathway Excellence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8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286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Guidelines for Department Pathway design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5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12-36 credit hours required </a:t>
                      </a:r>
                      <a:endParaRPr lang="en-US" sz="1100"/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(4-9 courses)</a:t>
                      </a:r>
                    </a:p>
                    <a:p>
                      <a:pPr algn="ctr">
                        <a:lnSpc>
                          <a:spcPts val="4900"/>
                        </a:lnSpc>
                      </a:pPr>
                      <a:endParaRPr lang="en-US" sz="3500">
                        <a:solidFill>
                          <a:srgbClr val="000000"/>
                        </a:solidFill>
                        <a:latin typeface="Univers"/>
                      </a:endParaRPr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No co-curricular events allowed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12-40 credit hours required</a:t>
                      </a:r>
                      <a:endParaRPr lang="en-US" sz="1100"/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 (4-10 courses)</a:t>
                      </a:r>
                    </a:p>
                    <a:p>
                      <a:pPr algn="ctr">
                        <a:lnSpc>
                          <a:spcPts val="4900"/>
                        </a:lnSpc>
                      </a:pPr>
                      <a:endParaRPr lang="en-US" sz="3500">
                        <a:solidFill>
                          <a:srgbClr val="000000"/>
                        </a:solidFill>
                        <a:latin typeface="Univers"/>
                      </a:endParaRPr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2-3 </a:t>
                      </a:r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co-curricular events required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18-40 credit hours required </a:t>
                      </a:r>
                      <a:endParaRPr lang="en-US" sz="1100"/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(6-10 courses)</a:t>
                      </a:r>
                    </a:p>
                    <a:p>
                      <a:pPr algn="ctr">
                        <a:lnSpc>
                          <a:spcPts val="4900"/>
                        </a:lnSpc>
                      </a:pPr>
                      <a:endParaRPr lang="en-US" sz="3500">
                        <a:solidFill>
                          <a:srgbClr val="000000"/>
                        </a:solidFill>
                        <a:latin typeface="Univers"/>
                      </a:endParaRPr>
                    </a:p>
                    <a:p>
                      <a:pPr algn="ctr">
                        <a:lnSpc>
                          <a:spcPts val="4900"/>
                        </a:lnSpc>
                      </a:pPr>
                      <a:r>
                        <a:rPr lang="en-US" sz="3500">
                          <a:solidFill>
                            <a:srgbClr val="000000"/>
                          </a:solidFill>
                          <a:latin typeface="Univers"/>
                        </a:rPr>
                        <a:t>4-5 co-curricular events required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598859" y="7570555"/>
            <a:ext cx="11557463" cy="253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CE181E"/>
                </a:solidFill>
                <a:latin typeface="Univers Bold"/>
              </a:rPr>
              <a:t>UL Lafayette has adopted  these guidelines for the Advance Student Research Experiences (ASRE) Pathways. Course work should include skills or CUREs and co-curricular events are required.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CE18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93678" y="857944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510048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109840" y="2264823"/>
            <a:ext cx="12977760" cy="624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Conferences (Poster Presentation/Oral Presentation)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COOPs or Internships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Competitions (Participation)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Workshops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Training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Mentored Research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Honors Thesis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Leadership Experience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Study Abroad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FFFFFF"/>
                </a:solidFill>
                <a:latin typeface="Univers"/>
              </a:rPr>
              <a:t>Manuscript submission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6400" y="969423"/>
            <a:ext cx="14109859" cy="127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>
                <a:solidFill>
                  <a:srgbClr val="FFFFFF"/>
                </a:solidFill>
                <a:latin typeface="Univers Bold"/>
              </a:rPr>
              <a:t>CO-CURRICULAR EXAMPLES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99" y="538046"/>
            <a:ext cx="18127403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HOW DO WE TRACK IT?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4868063" y="728676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4"/>
                </a:moveTo>
                <a:lnTo>
                  <a:pt x="4102978" y="3133184"/>
                </a:lnTo>
                <a:lnTo>
                  <a:pt x="4102978" y="0"/>
                </a:lnTo>
                <a:lnTo>
                  <a:pt x="0" y="0"/>
                </a:lnTo>
                <a:lnTo>
                  <a:pt x="0" y="313318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93416" y="2429691"/>
            <a:ext cx="16465884" cy="6781812"/>
          </a:xfrm>
          <a:custGeom>
            <a:avLst/>
            <a:gdLst/>
            <a:ahLst/>
            <a:cxnLst/>
            <a:rect l="l" t="t" r="r" b="b"/>
            <a:pathLst>
              <a:path w="16465884" h="6781812">
                <a:moveTo>
                  <a:pt x="0" y="0"/>
                </a:moveTo>
                <a:lnTo>
                  <a:pt x="16465884" y="0"/>
                </a:lnTo>
                <a:lnTo>
                  <a:pt x="16465884" y="6781812"/>
                </a:lnTo>
                <a:lnTo>
                  <a:pt x="0" y="67818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645426">
            <a:off x="774395" y="5837054"/>
            <a:ext cx="4538259" cy="97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CE181E"/>
                </a:solidFill>
                <a:highlight>
                  <a:srgbClr val="C0C0C0"/>
                </a:highlight>
                <a:latin typeface="Univers Bold"/>
              </a:rPr>
              <a:t>PATHWAYS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644101" y="8206058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17973" y="4980007"/>
            <a:ext cx="10677413" cy="5040455"/>
          </a:xfrm>
          <a:custGeom>
            <a:avLst/>
            <a:gdLst/>
            <a:ahLst/>
            <a:cxnLst/>
            <a:rect l="l" t="t" r="r" b="b"/>
            <a:pathLst>
              <a:path w="10677413" h="5040455">
                <a:moveTo>
                  <a:pt x="0" y="0"/>
                </a:moveTo>
                <a:lnTo>
                  <a:pt x="10677413" y="0"/>
                </a:lnTo>
                <a:lnTo>
                  <a:pt x="10677413" y="5040455"/>
                </a:lnTo>
                <a:lnTo>
                  <a:pt x="0" y="5040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0924" y="294117"/>
            <a:ext cx="10062191" cy="5747816"/>
          </a:xfrm>
          <a:custGeom>
            <a:avLst/>
            <a:gdLst/>
            <a:ahLst/>
            <a:cxnLst/>
            <a:rect l="l" t="t" r="r" b="b"/>
            <a:pathLst>
              <a:path w="10062191" h="5747816">
                <a:moveTo>
                  <a:pt x="0" y="0"/>
                </a:moveTo>
                <a:lnTo>
                  <a:pt x="10062191" y="0"/>
                </a:lnTo>
                <a:lnTo>
                  <a:pt x="10062191" y="5747816"/>
                </a:lnTo>
                <a:lnTo>
                  <a:pt x="0" y="57478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69046" y="294117"/>
            <a:ext cx="1273914" cy="569326"/>
            <a:chOff x="0" y="0"/>
            <a:chExt cx="335516" cy="1499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5516" cy="149946"/>
            </a:xfrm>
            <a:custGeom>
              <a:avLst/>
              <a:gdLst/>
              <a:ahLst/>
              <a:cxnLst/>
              <a:rect l="l" t="t" r="r" b="b"/>
              <a:pathLst>
                <a:path w="335516" h="149946">
                  <a:moveTo>
                    <a:pt x="0" y="0"/>
                  </a:moveTo>
                  <a:lnTo>
                    <a:pt x="335516" y="0"/>
                  </a:lnTo>
                  <a:lnTo>
                    <a:pt x="335516" y="149946"/>
                  </a:lnTo>
                  <a:lnTo>
                    <a:pt x="0" y="149946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DC1D25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08361" y="9258300"/>
            <a:ext cx="6117755" cy="874660"/>
            <a:chOff x="0" y="0"/>
            <a:chExt cx="1611261" cy="2303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1261" cy="230363"/>
            </a:xfrm>
            <a:custGeom>
              <a:avLst/>
              <a:gdLst/>
              <a:ahLst/>
              <a:cxnLst/>
              <a:rect l="l" t="t" r="r" b="b"/>
              <a:pathLst>
                <a:path w="1611261" h="230363">
                  <a:moveTo>
                    <a:pt x="0" y="0"/>
                  </a:moveTo>
                  <a:lnTo>
                    <a:pt x="1611261" y="0"/>
                  </a:lnTo>
                  <a:lnTo>
                    <a:pt x="1611261" y="230363"/>
                  </a:lnTo>
                  <a:lnTo>
                    <a:pt x="0" y="230363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42875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74950">
            <a:off x="7111113" y="1250409"/>
            <a:ext cx="5124440" cy="1447654"/>
          </a:xfrm>
          <a:custGeom>
            <a:avLst/>
            <a:gdLst/>
            <a:ahLst/>
            <a:cxnLst/>
            <a:rect l="l" t="t" r="r" b="b"/>
            <a:pathLst>
              <a:path w="5124440" h="1447654">
                <a:moveTo>
                  <a:pt x="0" y="0"/>
                </a:moveTo>
                <a:lnTo>
                  <a:pt x="5124440" y="0"/>
                </a:lnTo>
                <a:lnTo>
                  <a:pt x="5124440" y="1447654"/>
                </a:lnTo>
                <a:lnTo>
                  <a:pt x="0" y="144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178834" y="3884820"/>
            <a:ext cx="2372195" cy="2335355"/>
            <a:chOff x="0" y="0"/>
            <a:chExt cx="624776" cy="6150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4776" cy="615073"/>
            </a:xfrm>
            <a:custGeom>
              <a:avLst/>
              <a:gdLst/>
              <a:ahLst/>
              <a:cxnLst/>
              <a:rect l="l" t="t" r="r" b="b"/>
              <a:pathLst>
                <a:path w="624776" h="615073">
                  <a:moveTo>
                    <a:pt x="0" y="0"/>
                  </a:moveTo>
                  <a:lnTo>
                    <a:pt x="624776" y="0"/>
                  </a:lnTo>
                  <a:lnTo>
                    <a:pt x="624776" y="615073"/>
                  </a:lnTo>
                  <a:lnTo>
                    <a:pt x="0" y="615073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0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4383464">
            <a:off x="5729780" y="7356231"/>
            <a:ext cx="3375159" cy="846858"/>
          </a:xfrm>
          <a:custGeom>
            <a:avLst/>
            <a:gdLst/>
            <a:ahLst/>
            <a:cxnLst/>
            <a:rect l="l" t="t" r="r" b="b"/>
            <a:pathLst>
              <a:path w="3375159" h="846858">
                <a:moveTo>
                  <a:pt x="0" y="0"/>
                </a:moveTo>
                <a:lnTo>
                  <a:pt x="3375160" y="0"/>
                </a:lnTo>
                <a:lnTo>
                  <a:pt x="3375160" y="846858"/>
                </a:lnTo>
                <a:lnTo>
                  <a:pt x="0" y="846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457119" y="1356259"/>
            <a:ext cx="7338267" cy="347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3856">
                <a:solidFill>
                  <a:srgbClr val="000000"/>
                </a:solidFill>
                <a:latin typeface="Univers Bold"/>
              </a:rPr>
              <a:t>Students will apply through the Advance Student Research Experience organization with the ASRE Pathway Application form.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3121" y="-8115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2915" y="1316818"/>
            <a:ext cx="15402127" cy="7623686"/>
          </a:xfrm>
          <a:custGeom>
            <a:avLst/>
            <a:gdLst/>
            <a:ahLst/>
            <a:cxnLst/>
            <a:rect l="l" t="t" r="r" b="b"/>
            <a:pathLst>
              <a:path w="15402127" h="7623686">
                <a:moveTo>
                  <a:pt x="0" y="0"/>
                </a:moveTo>
                <a:lnTo>
                  <a:pt x="15402126" y="0"/>
                </a:lnTo>
                <a:lnTo>
                  <a:pt x="15402126" y="7623687"/>
                </a:lnTo>
                <a:lnTo>
                  <a:pt x="0" y="7623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786206" y="1406807"/>
            <a:ext cx="1440177" cy="534920"/>
            <a:chOff x="0" y="0"/>
            <a:chExt cx="379306" cy="1408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9306" cy="140884"/>
            </a:xfrm>
            <a:custGeom>
              <a:avLst/>
              <a:gdLst/>
              <a:ahLst/>
              <a:cxnLst/>
              <a:rect l="l" t="t" r="r" b="b"/>
              <a:pathLst>
                <a:path w="379306" h="140884">
                  <a:moveTo>
                    <a:pt x="0" y="0"/>
                  </a:moveTo>
                  <a:lnTo>
                    <a:pt x="379306" y="0"/>
                  </a:lnTo>
                  <a:lnTo>
                    <a:pt x="379306" y="140884"/>
                  </a:lnTo>
                  <a:lnTo>
                    <a:pt x="0" y="140884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CE181E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173914">
            <a:off x="12092479" y="645202"/>
            <a:ext cx="1368928" cy="489392"/>
          </a:xfrm>
          <a:custGeom>
            <a:avLst/>
            <a:gdLst/>
            <a:ahLst/>
            <a:cxnLst/>
            <a:rect l="l" t="t" r="r" b="b"/>
            <a:pathLst>
              <a:path w="1368928" h="489392">
                <a:moveTo>
                  <a:pt x="0" y="0"/>
                </a:moveTo>
                <a:lnTo>
                  <a:pt x="1368927" y="0"/>
                </a:lnTo>
                <a:lnTo>
                  <a:pt x="1368927" y="489392"/>
                </a:lnTo>
                <a:lnTo>
                  <a:pt x="0" y="4893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3786" y="240493"/>
            <a:ext cx="1201259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000000"/>
                </a:solidFill>
                <a:latin typeface="DM Sans Bold"/>
              </a:rPr>
              <a:t>PATHWAYS-STUDENT VIEW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3121" y="-8115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384002"/>
            <a:ext cx="15846099" cy="7705980"/>
          </a:xfrm>
          <a:custGeom>
            <a:avLst/>
            <a:gdLst/>
            <a:ahLst/>
            <a:cxnLst/>
            <a:rect l="l" t="t" r="r" b="b"/>
            <a:pathLst>
              <a:path w="15846099" h="7705980">
                <a:moveTo>
                  <a:pt x="0" y="0"/>
                </a:moveTo>
                <a:lnTo>
                  <a:pt x="15846099" y="0"/>
                </a:lnTo>
                <a:lnTo>
                  <a:pt x="15846099" y="7705980"/>
                </a:lnTo>
                <a:lnTo>
                  <a:pt x="0" y="7705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040928" y="7797553"/>
            <a:ext cx="502002" cy="469083"/>
            <a:chOff x="0" y="0"/>
            <a:chExt cx="132214" cy="1235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214" cy="123545"/>
            </a:xfrm>
            <a:custGeom>
              <a:avLst/>
              <a:gdLst/>
              <a:ahLst/>
              <a:cxnLst/>
              <a:rect l="l" t="t" r="r" b="b"/>
              <a:pathLst>
                <a:path w="132214" h="123545">
                  <a:moveTo>
                    <a:pt x="0" y="0"/>
                  </a:moveTo>
                  <a:lnTo>
                    <a:pt x="132214" y="0"/>
                  </a:lnTo>
                  <a:lnTo>
                    <a:pt x="132214" y="123545"/>
                  </a:lnTo>
                  <a:lnTo>
                    <a:pt x="0" y="123545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0"/>
              </a:srgbClr>
            </a:solidFill>
            <a:ln w="104775">
              <a:solidFill>
                <a:srgbClr val="C1C5C9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3786" y="240493"/>
            <a:ext cx="12012597" cy="98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000000"/>
                </a:solidFill>
                <a:latin typeface="DM Sans Bold"/>
              </a:rPr>
              <a:t>PATHWAYS-STUDENT 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4141" y="5426013"/>
            <a:ext cx="7167859" cy="982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  <a:spcBef>
                <a:spcPct val="0"/>
              </a:spcBef>
            </a:pPr>
            <a:r>
              <a:rPr lang="en-US" sz="6900" dirty="0">
                <a:solidFill>
                  <a:srgbClr val="000000"/>
                </a:solidFill>
                <a:latin typeface="DM Sans Bold"/>
              </a:rPr>
              <a:t>REQUIREMENTS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63481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46619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63481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2146619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42436" y="3487554"/>
            <a:ext cx="8977048" cy="6196302"/>
          </a:xfrm>
          <a:custGeom>
            <a:avLst/>
            <a:gdLst/>
            <a:ahLst/>
            <a:cxnLst/>
            <a:rect l="l" t="t" r="r" b="b"/>
            <a:pathLst>
              <a:path w="8977048" h="6196302">
                <a:moveTo>
                  <a:pt x="0" y="0"/>
                </a:moveTo>
                <a:lnTo>
                  <a:pt x="8977048" y="0"/>
                </a:lnTo>
                <a:lnTo>
                  <a:pt x="8977048" y="6196303"/>
                </a:lnTo>
                <a:lnTo>
                  <a:pt x="0" y="61963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537140">
            <a:off x="7253434" y="5889022"/>
            <a:ext cx="1315158" cy="2035060"/>
          </a:xfrm>
          <a:custGeom>
            <a:avLst/>
            <a:gdLst/>
            <a:ahLst/>
            <a:cxnLst/>
            <a:rect l="l" t="t" r="r" b="b"/>
            <a:pathLst>
              <a:path w="1315158" h="2035060">
                <a:moveTo>
                  <a:pt x="0" y="0"/>
                </a:moveTo>
                <a:lnTo>
                  <a:pt x="1315158" y="0"/>
                </a:lnTo>
                <a:lnTo>
                  <a:pt x="1315158" y="2035060"/>
                </a:lnTo>
                <a:lnTo>
                  <a:pt x="0" y="203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18933" y="224939"/>
            <a:ext cx="8122115" cy="5633691"/>
          </a:xfrm>
          <a:custGeom>
            <a:avLst/>
            <a:gdLst/>
            <a:ahLst/>
            <a:cxnLst/>
            <a:rect l="l" t="t" r="r" b="b"/>
            <a:pathLst>
              <a:path w="8122115" h="5633691">
                <a:moveTo>
                  <a:pt x="0" y="0"/>
                </a:moveTo>
                <a:lnTo>
                  <a:pt x="8122115" y="0"/>
                </a:lnTo>
                <a:lnTo>
                  <a:pt x="8122115" y="5633691"/>
                </a:lnTo>
                <a:lnTo>
                  <a:pt x="0" y="5633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569372" flipH="1">
            <a:off x="4781429" y="5439083"/>
            <a:ext cx="1192479" cy="1845228"/>
          </a:xfrm>
          <a:custGeom>
            <a:avLst/>
            <a:gdLst/>
            <a:ahLst/>
            <a:cxnLst/>
            <a:rect l="l" t="t" r="r" b="b"/>
            <a:pathLst>
              <a:path w="1192479" h="1845228">
                <a:moveTo>
                  <a:pt x="1192479" y="0"/>
                </a:moveTo>
                <a:lnTo>
                  <a:pt x="0" y="0"/>
                </a:lnTo>
                <a:lnTo>
                  <a:pt x="0" y="1845229"/>
                </a:lnTo>
                <a:lnTo>
                  <a:pt x="1192479" y="1845229"/>
                </a:lnTo>
                <a:lnTo>
                  <a:pt x="119247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299849" y="669818"/>
            <a:ext cx="8519635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000000"/>
                </a:solidFill>
                <a:latin typeface="DM Sans Bold"/>
              </a:rPr>
              <a:t>PATHWAYS-STUDENT 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1821" y="5896730"/>
            <a:ext cx="3964989" cy="141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COMPLETED EXPERIENCE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26809" y="8166313"/>
            <a:ext cx="4291566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DM Sans Bold"/>
              </a:rPr>
              <a:t>INCOMPLETE EXPERIENCE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5C6931-D9DC-1F7D-B592-912013724108}"/>
              </a:ext>
            </a:extLst>
          </p:cNvPr>
          <p:cNvSpPr/>
          <p:nvPr/>
        </p:nvSpPr>
        <p:spPr>
          <a:xfrm>
            <a:off x="337076" y="4595181"/>
            <a:ext cx="7834467" cy="12485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4B9DD-0696-1175-CEDC-AF980719355A}"/>
              </a:ext>
            </a:extLst>
          </p:cNvPr>
          <p:cNvSpPr/>
          <p:nvPr/>
        </p:nvSpPr>
        <p:spPr>
          <a:xfrm>
            <a:off x="9044387" y="8128213"/>
            <a:ext cx="5662213" cy="1454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329</Words>
  <Application>Microsoft Office PowerPoint</Application>
  <PresentationFormat>Custom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Univers Bold</vt:lpstr>
      <vt:lpstr>Calibri</vt:lpstr>
      <vt:lpstr>DM Sans</vt:lpstr>
      <vt:lpstr>Univers Italics</vt:lpstr>
      <vt:lpstr>Arial</vt:lpstr>
      <vt:lpstr>Univers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ASRE Pathways Presentation: Faculty Summit</dc:title>
  <dc:creator>Jessica M Thibodeaux</dc:creator>
  <cp:lastModifiedBy>Jessica M Thibodeaux</cp:lastModifiedBy>
  <cp:revision>2</cp:revision>
  <dcterms:created xsi:type="dcterms:W3CDTF">2006-08-16T00:00:00Z</dcterms:created>
  <dcterms:modified xsi:type="dcterms:W3CDTF">2023-08-27T22:08:30Z</dcterms:modified>
  <dc:identifier>DAFohnpVmvY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2023-08-27T21:42:26Z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427083ba-8992-493b-b333-cfdc1a059185</vt:lpwstr>
  </property>
  <property fmtid="{D5CDD505-2E9C-101B-9397-08002B2CF9AE}" pid="8" name="MSIP_Label_638202f9-8d41-4950-b014-f183e397b746_ContentBits">
    <vt:lpwstr>0</vt:lpwstr>
  </property>
</Properties>
</file>